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8" r:id="rId3"/>
    <p:sldId id="270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4A823-4F2D-8849-B65F-6080C174CD39}" v="55" dt="2025-09-08T04:04:01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57551"/>
  </p:normalViewPr>
  <p:slideViewPr>
    <p:cSldViewPr snapToGrid="0">
      <p:cViewPr varScale="1">
        <p:scale>
          <a:sx n="70" d="100"/>
          <a:sy n="70" d="100"/>
        </p:scale>
        <p:origin x="2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Ortega Rodriguez" userId="21ef5cad-77dc-4bf3-a623-14555e693968" providerId="ADAL" clId="{A924A823-4F2D-8849-B65F-6080C174CD39}"/>
    <pc:docChg chg="modSld">
      <pc:chgData name="Eric Ortega Rodriguez" userId="21ef5cad-77dc-4bf3-a623-14555e693968" providerId="ADAL" clId="{A924A823-4F2D-8849-B65F-6080C174CD39}" dt="2025-09-08T13:59:37.267" v="60" actId="20577"/>
      <pc:docMkLst>
        <pc:docMk/>
      </pc:docMkLst>
      <pc:sldChg chg="modSp mod">
        <pc:chgData name="Eric Ortega Rodriguez" userId="21ef5cad-77dc-4bf3-a623-14555e693968" providerId="ADAL" clId="{A924A823-4F2D-8849-B65F-6080C174CD39}" dt="2025-09-08T13:59:37.267" v="60" actId="20577"/>
        <pc:sldMkLst>
          <pc:docMk/>
          <pc:sldMk cId="2744033058" sldId="259"/>
        </pc:sldMkLst>
        <pc:spChg chg="mod">
          <ac:chgData name="Eric Ortega Rodriguez" userId="21ef5cad-77dc-4bf3-a623-14555e693968" providerId="ADAL" clId="{A924A823-4F2D-8849-B65F-6080C174CD39}" dt="2025-09-08T13:59:37.267" v="60" actId="20577"/>
          <ac:spMkLst>
            <pc:docMk/>
            <pc:sldMk cId="2744033058" sldId="259"/>
            <ac:spMk id="3" creationId="{196EFBED-6F02-01C3-656C-1104FE7F660F}"/>
          </ac:spMkLst>
        </pc:spChg>
      </pc:sldChg>
      <pc:sldChg chg="modSp mod">
        <pc:chgData name="Eric Ortega Rodriguez" userId="21ef5cad-77dc-4bf3-a623-14555e693968" providerId="ADAL" clId="{A924A823-4F2D-8849-B65F-6080C174CD39}" dt="2025-09-08T13:55:41.380" v="8" actId="20577"/>
        <pc:sldMkLst>
          <pc:docMk/>
          <pc:sldMk cId="1275865059" sldId="260"/>
        </pc:sldMkLst>
        <pc:spChg chg="mod">
          <ac:chgData name="Eric Ortega Rodriguez" userId="21ef5cad-77dc-4bf3-a623-14555e693968" providerId="ADAL" clId="{A924A823-4F2D-8849-B65F-6080C174CD39}" dt="2025-09-08T13:55:41.380" v="8" actId="20577"/>
          <ac:spMkLst>
            <pc:docMk/>
            <pc:sldMk cId="1275865059" sldId="260"/>
            <ac:spMk id="2" creationId="{72706D97-1D47-0326-2ACF-B3DE1FE5026C}"/>
          </ac:spMkLst>
        </pc:spChg>
      </pc:sldChg>
      <pc:sldChg chg="modNotesTx">
        <pc:chgData name="Eric Ortega Rodriguez" userId="21ef5cad-77dc-4bf3-a623-14555e693968" providerId="ADAL" clId="{A924A823-4F2D-8849-B65F-6080C174CD39}" dt="2025-09-08T13:58:45.960" v="32" actId="20577"/>
        <pc:sldMkLst>
          <pc:docMk/>
          <pc:sldMk cId="3021697300" sldId="263"/>
        </pc:sldMkLst>
      </pc:sldChg>
      <pc:sldChg chg="modSp mod">
        <pc:chgData name="Eric Ortega Rodriguez" userId="21ef5cad-77dc-4bf3-a623-14555e693968" providerId="ADAL" clId="{A924A823-4F2D-8849-B65F-6080C174CD39}" dt="2025-09-08T13:57:57.229" v="31" actId="20577"/>
        <pc:sldMkLst>
          <pc:docMk/>
          <pc:sldMk cId="4030378546" sldId="264"/>
        </pc:sldMkLst>
        <pc:spChg chg="mod">
          <ac:chgData name="Eric Ortega Rodriguez" userId="21ef5cad-77dc-4bf3-a623-14555e693968" providerId="ADAL" clId="{A924A823-4F2D-8849-B65F-6080C174CD39}" dt="2025-09-08T13:57:57.229" v="31" actId="20577"/>
          <ac:spMkLst>
            <pc:docMk/>
            <pc:sldMk cId="4030378546" sldId="264"/>
            <ac:spMk id="3" creationId="{B3DD060B-E5E7-5B90-121E-9D0EF4FDF033}"/>
          </ac:spMkLst>
        </pc:spChg>
      </pc:sldChg>
      <pc:sldChg chg="modSp mod">
        <pc:chgData name="Eric Ortega Rodriguez" userId="21ef5cad-77dc-4bf3-a623-14555e693968" providerId="ADAL" clId="{A924A823-4F2D-8849-B65F-6080C174CD39}" dt="2025-09-08T13:48:52.094" v="7" actId="20577"/>
        <pc:sldMkLst>
          <pc:docMk/>
          <pc:sldMk cId="2793111162" sldId="271"/>
        </pc:sldMkLst>
        <pc:spChg chg="mod">
          <ac:chgData name="Eric Ortega Rodriguez" userId="21ef5cad-77dc-4bf3-a623-14555e693968" providerId="ADAL" clId="{A924A823-4F2D-8849-B65F-6080C174CD39}" dt="2025-09-08T13:48:52.094" v="7" actId="20577"/>
          <ac:spMkLst>
            <pc:docMk/>
            <pc:sldMk cId="2793111162" sldId="271"/>
            <ac:spMk id="3" creationId="{472F77DF-B66E-66F7-E47B-F7A23FD7DA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5B52F-6BB2-4244-98FD-389969EFAEDF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D1C6F-01AC-BE43-B089-564099565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Explains a model’s prediction by showing how much each feature contributed to the result.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Explains a single prediction by approximating the model locally with a simpler, interpretable one.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Saliency maps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Visualize which parts of the input most influenced the model’s decision.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D1C6F-01AC-BE43-B089-564099565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5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 prevents “fires”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reducing risks and errors.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issues: hallucinations, bias, accountability, interactivity.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 map to needs like fact-checking, tracing data, personalizing explanations, protecting security, and admitting uncertainty.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GenXAI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necessary to build trust and keep systems safe.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D1C6F-01AC-BE43-B089-5640995650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3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slide explains why traditional XAI is not enough once we add Generative AI to the picture.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D1C6F-01AC-BE43-B089-564099565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3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help users check whether the model’s outputs are accurate.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show the origin of data and outputs.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adapt to the needs and background of different users.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evolve with ongoing user input or dialogue.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adjust based on the context, task, or sample.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Costs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protect sensitive data and remain efficient.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communicate how confident (or uncertain) the model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D1C6F-01AC-BE43-B089-564099565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9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Data-based explanations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Show similar training data or examples that justify the output.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An image generator shows which dog photos from its dataset influenced the result.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explanations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Highlight internal components like attention or layers to explain the output.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text model points out it focused on the words “storm” and “warning” when predicting “hurricane.”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Prompt-based explanations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Provide reasoning as a step-by-step rationale.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For a math problem, the model explains: “First multiply the base, then apply the exponent.”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Self-explaining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The model automatically produces explanations with its outputs.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chatbot answers a legal question and adds, “I based this on contract law principles of consideration and breach.”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D1C6F-01AC-BE43-B089-564099565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Human-centered explanations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be tailored to the user’s background.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doctor sees medical references, while a student gets a simplified summary.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explanations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We need metrics to judge explanation quality.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Does an explanation help a user make better decisions?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Explanations should adapt in real time as the conversation or task evolves.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chatbot explains how your prompt changes its answer as you refine it.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 high-stakes domains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GenXAI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especially important in healthcare, law, education, and coding.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In healthcare, explanations can help verify diagnoses and build trust with patients.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D1C6F-01AC-BE43-B089-564099565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4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8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6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1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87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5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5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6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4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4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2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7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462-024-10916-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opping board with spices on top">
            <a:extLst>
              <a:ext uri="{FF2B5EF4-FFF2-40B4-BE49-F238E27FC236}">
                <a16:creationId xmlns:a16="http://schemas.microsoft.com/office/drawing/2014/main" id="{AEA47BE0-EAD7-2F8D-E6FE-0BC23B97CE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330"/>
          <a:stretch>
            <a:fillRect/>
          </a:stretch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0EBC5-4291-F513-15F1-B67873A1A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Cooking with Eric </a:t>
            </a:r>
            <a:r>
              <a:rPr lang="en-US" sz="6000" dirty="0"/>
              <a:t>👨‍🍳 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602CA-6775-4E4A-06CE-618A42E12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Today’s Special: </a:t>
            </a:r>
            <a:endParaRPr lang="en-US" dirty="0"/>
          </a:p>
          <a:p>
            <a:r>
              <a:rPr lang="en-US" dirty="0"/>
              <a:t>Explainable Generative AI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33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8FB7E-F9A2-1A3A-3625-3E325D62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Remember! </a:t>
            </a:r>
          </a:p>
        </p:txBody>
      </p:sp>
      <p:pic>
        <p:nvPicPr>
          <p:cNvPr id="2050" name="Picture 2" descr="Behold: Your Thanksgiving Cooking Experience in GIFs">
            <a:extLst>
              <a:ext uri="{FF2B5EF4-FFF2-40B4-BE49-F238E27FC236}">
                <a16:creationId xmlns:a16="http://schemas.microsoft.com/office/drawing/2014/main" id="{98012C1B-E388-4404-BBA4-3A715B17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8191" y="2386868"/>
            <a:ext cx="7290648" cy="300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6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0FFF-1E78-D870-EC38-6CBBAA55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77DF-B66E-66F7-E47B-F7A23FD7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assignment, I chose a cooking theme to explain my selected article because it introduces new ‘ingredients’ and ‘techniques’ needed for explainability in Generative AI.</a:t>
            </a:r>
          </a:p>
          <a:p>
            <a:r>
              <a:rPr lang="en-US" dirty="0"/>
              <a:t>Recipes show clear steps and safety rules, which to me mirrored how the authors describe the new objectives for </a:t>
            </a:r>
            <a:r>
              <a:rPr lang="en-US" dirty="0" err="1"/>
              <a:t>GenXAI</a:t>
            </a:r>
            <a:r>
              <a:rPr lang="en-US" dirty="0"/>
              <a:t>.</a:t>
            </a:r>
          </a:p>
          <a:p>
            <a:r>
              <a:rPr lang="en-US" dirty="0"/>
              <a:t>My submission and name can be shared publicly.</a:t>
            </a:r>
          </a:p>
        </p:txBody>
      </p:sp>
    </p:spTree>
    <p:extLst>
      <p:ext uri="{BB962C8B-B14F-4D97-AF65-F5344CB8AC3E}">
        <p14:creationId xmlns:p14="http://schemas.microsoft.com/office/powerpoint/2010/main" val="279311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76FE-DA6D-9FAB-BD69-CD4A4A8B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References 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7A1E-CF5C-FBA6-7AF4-42D0DB29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Meske</a:t>
            </a:r>
            <a:r>
              <a:rPr lang="en-US" dirty="0"/>
              <a:t>, C., </a:t>
            </a:r>
            <a:r>
              <a:rPr lang="en-US" dirty="0" err="1"/>
              <a:t>Brenne</a:t>
            </a:r>
            <a:r>
              <a:rPr lang="en-US" dirty="0"/>
              <a:t>, J., </a:t>
            </a:r>
            <a:r>
              <a:rPr lang="en-US" dirty="0" err="1"/>
              <a:t>Uenal</a:t>
            </a:r>
            <a:r>
              <a:rPr lang="en-US" dirty="0"/>
              <a:t>, E., </a:t>
            </a:r>
            <a:r>
              <a:rPr lang="en-US" dirty="0" err="1"/>
              <a:t>Oelcer</a:t>
            </a:r>
            <a:r>
              <a:rPr lang="en-US" dirty="0"/>
              <a:t>, S., &amp; </a:t>
            </a:r>
            <a:r>
              <a:rPr lang="en-US" dirty="0" err="1"/>
              <a:t>Doganguen</a:t>
            </a:r>
            <a:r>
              <a:rPr lang="en-US" dirty="0"/>
              <a:t>, A. (2024). </a:t>
            </a:r>
            <a:r>
              <a:rPr lang="en-US" i="1" dirty="0"/>
              <a:t>Explainable Generative AI (</a:t>
            </a:r>
            <a:r>
              <a:rPr lang="en-US" i="1" dirty="0" err="1"/>
              <a:t>GenXAI</a:t>
            </a:r>
            <a:r>
              <a:rPr lang="en-US" i="1" dirty="0"/>
              <a:t>): A Survey, Conceptualization, and Research Agenda.</a:t>
            </a:r>
            <a:r>
              <a:rPr lang="en-US" dirty="0"/>
              <a:t> Artificial Intelligence Review. </a:t>
            </a:r>
            <a:r>
              <a:rPr lang="en-US" dirty="0">
                <a:hlinkClick r:id="rId2"/>
              </a:rPr>
              <a:t>https://doi.org/10.1007/s10462-024-10916-x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3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414F-B9B8-3A42-9314-C7FD8CF7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Appetizer – What is Explainable </a:t>
            </a:r>
            <a:r>
              <a:rPr lang="en-US" dirty="0" err="1"/>
              <a:t>GenAI</a:t>
            </a:r>
            <a:r>
              <a:rPr lang="en-US" dirty="0"/>
              <a:t>? 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78E9B-B181-1DAD-9AAF-BC068D8E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Explainable AI (XAI):</a:t>
            </a:r>
            <a:r>
              <a:rPr lang="en-US" dirty="0"/>
              <a:t> Techniques that make black-box AI decisions understandable</a:t>
            </a:r>
          </a:p>
          <a:p>
            <a:r>
              <a:rPr lang="en-US" b="1" dirty="0"/>
              <a:t>Origin:</a:t>
            </a:r>
            <a:r>
              <a:rPr lang="en-US" dirty="0"/>
              <a:t> Emerged in 2010s to address lack of transparency in complex ML models (for example SHAP, LIME, saliency maps)</a:t>
            </a:r>
          </a:p>
          <a:p>
            <a:r>
              <a:rPr lang="en-US" b="1" dirty="0"/>
              <a:t>Why it matters:</a:t>
            </a:r>
            <a:r>
              <a:rPr lang="en-US" dirty="0"/>
              <a:t> The goal is to build trust, have accountability, and supports ethical AI</a:t>
            </a:r>
          </a:p>
          <a:p>
            <a:endParaRPr lang="en-US" dirty="0"/>
          </a:p>
        </p:txBody>
      </p:sp>
      <p:pic>
        <p:nvPicPr>
          <p:cNvPr id="5122" name="Picture 2" descr="appetizers with in stick 11380673 Vector Art at Vecteezy">
            <a:extLst>
              <a:ext uri="{FF2B5EF4-FFF2-40B4-BE49-F238E27FC236}">
                <a16:creationId xmlns:a16="http://schemas.microsoft.com/office/drawing/2014/main" id="{B8F6B3C1-EC29-D666-9092-BBAC8FEDD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643" y="4475616"/>
            <a:ext cx="2360141" cy="23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480E5-CBB7-DD84-3405-BE841E8D832F}"/>
              </a:ext>
            </a:extLst>
          </p:cNvPr>
          <p:cNvSpPr txBox="1"/>
          <p:nvPr/>
        </p:nvSpPr>
        <p:spPr>
          <a:xfrm>
            <a:off x="3643745" y="5394076"/>
            <a:ext cx="4904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”Fluent but non-factual."</a:t>
            </a:r>
          </a:p>
        </p:txBody>
      </p:sp>
    </p:spTree>
    <p:extLst>
      <p:ext uri="{BB962C8B-B14F-4D97-AF65-F5344CB8AC3E}">
        <p14:creationId xmlns:p14="http://schemas.microsoft.com/office/powerpoint/2010/main" val="14408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A3CC-471C-B504-FAA9-F45C6E2C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🚨 Kitchen Rules 🚨 – Why </a:t>
            </a:r>
            <a:r>
              <a:rPr lang="en-US" dirty="0" err="1"/>
              <a:t>GenXAI</a:t>
            </a:r>
            <a:r>
              <a:rPr lang="en-US" dirty="0"/>
              <a:t>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63E3-2B6F-99CA-DACE-CE0FA182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01766"/>
            <a:ext cx="10890928" cy="3897866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Don’t Burn the Dish 🔥 </a:t>
            </a:r>
          </a:p>
          <a:p>
            <a:pPr lvl="1"/>
            <a:r>
              <a:rPr lang="en-US" dirty="0"/>
              <a:t>Explanations help detect hallucinations before they spread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 Your Ingredients 🥬 </a:t>
            </a:r>
          </a:p>
          <a:p>
            <a:pPr lvl="1"/>
            <a:r>
              <a:rPr lang="en-US" dirty="0"/>
              <a:t>Lineage: trace where data comes from can prevent hidden bias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Adjust the Recipe for the Guest 👩‍🍳 </a:t>
            </a:r>
          </a:p>
          <a:p>
            <a:pPr lvl="1"/>
            <a:r>
              <a:rPr lang="en-US" dirty="0"/>
              <a:t>Personalization: explanations adapt to different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the Kitchen Safe 🔒 </a:t>
            </a:r>
          </a:p>
          <a:p>
            <a:pPr lvl="1"/>
            <a:r>
              <a:rPr lang="en-US" dirty="0"/>
              <a:t>Secure &amp; cost-aware explanations prevent leaks and inefficiencies.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Always Taste Before Serving 🍴 </a:t>
            </a:r>
          </a:p>
          <a:p>
            <a:pPr lvl="1"/>
            <a:r>
              <a:rPr lang="en-US" dirty="0"/>
              <a:t>Verification &amp; uncertainty estimates to ensure there is trust before delivery</a:t>
            </a:r>
          </a:p>
        </p:txBody>
      </p:sp>
      <p:pic>
        <p:nvPicPr>
          <p:cNvPr id="4098" name="Picture 2" descr="300+ Kitchen Rules Sign Stock Photos, Pictures &amp; Royalty-Free Images -  iStock">
            <a:extLst>
              <a:ext uri="{FF2B5EF4-FFF2-40B4-BE49-F238E27FC236}">
                <a16:creationId xmlns:a16="http://schemas.microsoft.com/office/drawing/2014/main" id="{CA06B614-5BF5-4573-1901-6C980BA9B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307" y="4389120"/>
            <a:ext cx="1780482" cy="232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54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80B0-C2AC-39C6-03BE-0264103D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– What Goes Into </a:t>
            </a:r>
            <a:r>
              <a:rPr lang="en-US" dirty="0" err="1"/>
              <a:t>GenXAI</a:t>
            </a:r>
            <a:r>
              <a:rPr lang="en-US" dirty="0"/>
              <a:t> 🥬🥩🥚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FBED-6F02-01C3-656C-1104FE7F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3952055"/>
          </a:xfrm>
        </p:spPr>
        <p:txBody>
          <a:bodyPr/>
          <a:lstStyle/>
          <a:p>
            <a:r>
              <a:rPr lang="en-US" dirty="0"/>
              <a:t>Generative AI produces text, images, code, video </a:t>
            </a:r>
          </a:p>
          <a:p>
            <a:r>
              <a:rPr lang="en-US" dirty="0"/>
              <a:t>Challenges in the kitchen: </a:t>
            </a:r>
          </a:p>
          <a:p>
            <a:pPr lvl="1"/>
            <a:r>
              <a:rPr lang="en-US" dirty="0"/>
              <a:t>Hallucinations (creation of made-up facts) </a:t>
            </a:r>
          </a:p>
          <a:p>
            <a:pPr lvl="1"/>
            <a:r>
              <a:rPr lang="en-US" dirty="0"/>
              <a:t>Bias (hidden in data)</a:t>
            </a:r>
          </a:p>
          <a:p>
            <a:pPr lvl="1"/>
            <a:r>
              <a:rPr lang="en-US" dirty="0"/>
              <a:t>Accountability (who’s responsible?) </a:t>
            </a:r>
          </a:p>
          <a:p>
            <a:pPr lvl="1"/>
            <a:r>
              <a:rPr lang="en-US" dirty="0"/>
              <a:t>Interactivity  (</a:t>
            </a:r>
            <a:r>
              <a:rPr lang="en-US"/>
              <a:t>conversations change)</a:t>
            </a:r>
            <a:endParaRPr lang="en-US" dirty="0"/>
          </a:p>
        </p:txBody>
      </p:sp>
      <p:pic>
        <p:nvPicPr>
          <p:cNvPr id="3074" name="Picture 2" descr="Food Ingredients: Get to Know The Essentials in Everyday Cooking">
            <a:extLst>
              <a:ext uri="{FF2B5EF4-FFF2-40B4-BE49-F238E27FC236}">
                <a16:creationId xmlns:a16="http://schemas.microsoft.com/office/drawing/2014/main" id="{F8E43503-BF8A-9882-7DF9-0122FB63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369" y="2468881"/>
            <a:ext cx="3947405" cy="263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3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80E61-B47E-864C-E91F-8B09DDB3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4661594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Let’s Mix It All Together 🍲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oking GIFs | Tenor">
            <a:extLst>
              <a:ext uri="{FF2B5EF4-FFF2-40B4-BE49-F238E27FC236}">
                <a16:creationId xmlns:a16="http://schemas.microsoft.com/office/drawing/2014/main" id="{813C0F9B-9C2C-ECBC-7B50-38D0ADD0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098733"/>
            <a:ext cx="4394886" cy="526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6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6D97-1D47-0326-2ACF-B3DE1FE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Secret Recipe – Goals for </a:t>
            </a:r>
            <a:r>
              <a:rPr lang="en-US" dirty="0" err="1"/>
              <a:t>GenXAI</a:t>
            </a:r>
            <a:r>
              <a:rPr lang="en-US" dirty="0"/>
              <a:t> 🤫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84F82-7A7C-F45A-D6E7-6895B12AA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/>
              <a:t>Step 1: Add Verifiability </a:t>
            </a:r>
          </a:p>
          <a:p>
            <a:pPr marL="265176" lvl="1" indent="0">
              <a:buNone/>
            </a:pPr>
            <a:r>
              <a:rPr lang="en-US" dirty="0"/>
              <a:t>Detect and fact-check any hallucinations</a:t>
            </a:r>
          </a:p>
          <a:p>
            <a:pPr marL="0" indent="0">
              <a:buNone/>
            </a:pPr>
            <a:r>
              <a:rPr lang="en-US" dirty="0"/>
              <a:t>Step 2: Stir in Lineage </a:t>
            </a:r>
          </a:p>
          <a:p>
            <a:pPr marL="265176" lvl="1" indent="0">
              <a:buNone/>
            </a:pPr>
            <a:r>
              <a:rPr lang="en-US" dirty="0"/>
              <a:t>Trace the origin of data &amp; outputs</a:t>
            </a:r>
          </a:p>
          <a:p>
            <a:pPr marL="0" indent="0">
              <a:buNone/>
            </a:pPr>
            <a:r>
              <a:rPr lang="en-US" dirty="0"/>
              <a:t>Step 3: Season with Personalization </a:t>
            </a:r>
          </a:p>
          <a:p>
            <a:pPr marL="265176" lvl="1" indent="0">
              <a:buNone/>
            </a:pPr>
            <a:r>
              <a:rPr lang="en-US" dirty="0"/>
              <a:t>Adapt explanations to different users </a:t>
            </a:r>
          </a:p>
          <a:p>
            <a:pPr marL="0" indent="0">
              <a:buNone/>
            </a:pPr>
            <a:r>
              <a:rPr lang="en-US" dirty="0"/>
              <a:t>Step 4: Mix in Interactivity </a:t>
            </a:r>
          </a:p>
          <a:p>
            <a:pPr marL="265176" lvl="1" indent="0">
              <a:buNone/>
            </a:pPr>
            <a:r>
              <a:rPr lang="en-US" dirty="0"/>
              <a:t>Explanations evolve with user input</a:t>
            </a:r>
          </a:p>
          <a:p>
            <a:pPr marL="0" indent="0">
              <a:buNone/>
            </a:pPr>
            <a:r>
              <a:rPr lang="en-US" dirty="0"/>
              <a:t>Step 5: Adjust Dynamically </a:t>
            </a:r>
          </a:p>
          <a:p>
            <a:pPr marL="265176" lvl="1" indent="0">
              <a:buNone/>
            </a:pPr>
            <a:r>
              <a:rPr lang="en-US" dirty="0"/>
              <a:t>Change explanations per context or sample</a:t>
            </a:r>
          </a:p>
          <a:p>
            <a:pPr marL="0" indent="0">
              <a:buNone/>
            </a:pPr>
            <a:r>
              <a:rPr lang="en-US" dirty="0"/>
              <a:t>Step 6: Keep it Secure &amp; Low-Cost </a:t>
            </a:r>
          </a:p>
          <a:p>
            <a:pPr marL="265176" lvl="1" indent="0">
              <a:buNone/>
            </a:pPr>
            <a:r>
              <a:rPr lang="en-US" dirty="0"/>
              <a:t>Don’t leak secrets and stay efficient</a:t>
            </a:r>
          </a:p>
          <a:p>
            <a:pPr marL="0" indent="0">
              <a:buNone/>
            </a:pPr>
            <a:r>
              <a:rPr lang="en-US" dirty="0"/>
              <a:t>Step 7: Garnish with Uncertainty </a:t>
            </a:r>
          </a:p>
          <a:p>
            <a:pPr marL="265176" lvl="1" indent="0">
              <a:buNone/>
            </a:pPr>
            <a:r>
              <a:rPr lang="en-US" dirty="0"/>
              <a:t>Communicate confidence levels</a:t>
            </a:r>
          </a:p>
          <a:p>
            <a:endParaRPr lang="en-US" dirty="0"/>
          </a:p>
        </p:txBody>
      </p:sp>
      <p:pic>
        <p:nvPicPr>
          <p:cNvPr id="6148" name="Picture 4" descr="Recipe Cooking GIFs | Tenor">
            <a:extLst>
              <a:ext uri="{FF2B5EF4-FFF2-40B4-BE49-F238E27FC236}">
                <a16:creationId xmlns:a16="http://schemas.microsoft.com/office/drawing/2014/main" id="{7C302B84-EBDA-CECE-2D27-E5C21CAED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21" y="4773168"/>
            <a:ext cx="2119834" cy="179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6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7F92-7D99-41F2-C335-0589E148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Ways to </a:t>
            </a:r>
            <a:r>
              <a:rPr lang="en-US"/>
              <a:t>Cook GenXAI🍕🥗🍜🍪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13D4-C2C0-DD55-B2DC-BBE7792CD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🥦 Data-based Explanations</a:t>
            </a:r>
          </a:p>
          <a:p>
            <a:pPr lvl="1"/>
            <a:r>
              <a:rPr lang="en-US" dirty="0"/>
              <a:t>Reveal training data or examples (similar showing the ingredients used like a food label) </a:t>
            </a:r>
          </a:p>
          <a:p>
            <a:r>
              <a:rPr lang="en-US" dirty="0"/>
              <a:t>🍳 Model-based Explanations</a:t>
            </a:r>
          </a:p>
          <a:p>
            <a:pPr lvl="1"/>
            <a:r>
              <a:rPr lang="en-US" dirty="0"/>
              <a:t>Highlight interpretable components (layers and attention)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🍜 Prompt-based Explanations </a:t>
            </a:r>
          </a:p>
          <a:p>
            <a:pPr lvl="1"/>
            <a:r>
              <a:rPr lang="en-US" dirty="0"/>
              <a:t>Use chain-of-thought or rationale generation (like following a recipe step by step)</a:t>
            </a:r>
          </a:p>
          <a:p>
            <a:r>
              <a:rPr lang="en-US" dirty="0"/>
              <a:t>🍰 Self-explaining </a:t>
            </a:r>
            <a:r>
              <a:rPr lang="en-US" dirty="0" err="1"/>
              <a:t>GenAI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Models generate their own explanations (the dish explains itself)</a:t>
            </a:r>
          </a:p>
        </p:txBody>
      </p:sp>
      <p:pic>
        <p:nvPicPr>
          <p:cNvPr id="7170" name="Picture 2" descr="Basic French Food Cooking Methods">
            <a:extLst>
              <a:ext uri="{FF2B5EF4-FFF2-40B4-BE49-F238E27FC236}">
                <a16:creationId xmlns:a16="http://schemas.microsoft.com/office/drawing/2014/main" id="{87755DA2-F029-36F3-3854-50B757091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576" y="491800"/>
            <a:ext cx="2965622" cy="19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9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519D-3040-28E3-B482-5B7E5EC3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Serve 💁🏻‍♂️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168D0-C7F3-F8AD-1276-804F1D24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🍽️ Human-Centered Explanations </a:t>
            </a:r>
          </a:p>
          <a:p>
            <a:pPr lvl="1"/>
            <a:r>
              <a:rPr lang="en-US" dirty="0"/>
              <a:t>Narrative, accessible, and tailored</a:t>
            </a:r>
          </a:p>
          <a:p>
            <a:r>
              <a:rPr lang="en-US" dirty="0"/>
              <a:t>🥗 Evaluation Metrics </a:t>
            </a:r>
          </a:p>
          <a:p>
            <a:pPr lvl="1"/>
            <a:r>
              <a:rPr lang="en-US" dirty="0"/>
              <a:t>How do we measure a “good” explanation?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🍷 Interactivity </a:t>
            </a:r>
          </a:p>
          <a:p>
            <a:pPr lvl="1"/>
            <a:r>
              <a:rPr lang="en-US" dirty="0"/>
              <a:t>Adaptive explanations in real time</a:t>
            </a:r>
          </a:p>
          <a:p>
            <a:r>
              <a:rPr lang="en-US" dirty="0"/>
              <a:t>🥘 Real-World Applications</a:t>
            </a:r>
          </a:p>
          <a:p>
            <a:pPr lvl="1"/>
            <a:r>
              <a:rPr lang="en-US" dirty="0"/>
              <a:t>Healthcare, law, education, coding</a:t>
            </a:r>
          </a:p>
        </p:txBody>
      </p:sp>
      <p:pic>
        <p:nvPicPr>
          <p:cNvPr id="8194" name="Picture 2" descr="Serving Food GIFs | Tenor">
            <a:extLst>
              <a:ext uri="{FF2B5EF4-FFF2-40B4-BE49-F238E27FC236}">
                <a16:creationId xmlns:a16="http://schemas.microsoft.com/office/drawing/2014/main" id="{C1B85A0F-3049-54CF-FF40-11D471632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107" y="4574745"/>
            <a:ext cx="3234901" cy="18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5A94-F1A6-96D7-06C8-58A758EC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Touch &amp; Dessert 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060B-E5E7-5B90-121E-9D0EF4FDF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786"/>
            <a:ext cx="10890928" cy="3876846"/>
          </a:xfrm>
        </p:spPr>
        <p:txBody>
          <a:bodyPr numCol="2"/>
          <a:lstStyle/>
          <a:p>
            <a:r>
              <a:rPr lang="en-US" dirty="0"/>
              <a:t>✨ Final Touch </a:t>
            </a:r>
            <a:r>
              <a:rPr lang="en-US" dirty="0" err="1"/>
              <a:t>GenAI</a:t>
            </a:r>
            <a:r>
              <a:rPr lang="en-US" dirty="0"/>
              <a:t> has changed the recipe and added flavor because traditional XAI is not enough. </a:t>
            </a:r>
          </a:p>
          <a:p>
            <a:pPr lvl="1"/>
            <a:r>
              <a:rPr lang="en-US" dirty="0" err="1"/>
              <a:t>GenXAI</a:t>
            </a:r>
            <a:r>
              <a:rPr lang="en-US" dirty="0"/>
              <a:t> needs verifiability, lineage, personalization, interactivity, and uncertainty</a:t>
            </a:r>
          </a:p>
          <a:p>
            <a:pPr lvl="1"/>
            <a:r>
              <a:rPr lang="en-US" dirty="0"/>
              <a:t>Multiple “cooking methods” help make outputs digestible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🍰 Dessert / Sweet Takeaway Trust and transparency are now on the menu.=</a:t>
            </a:r>
          </a:p>
          <a:p>
            <a:pPr lvl="1"/>
            <a:r>
              <a:rPr lang="en-US" dirty="0" err="1"/>
              <a:t>GenXAI</a:t>
            </a:r>
            <a:r>
              <a:rPr lang="en-US" dirty="0"/>
              <a:t> = explanations that are not just clear, but human-centered and useful</a:t>
            </a:r>
          </a:p>
        </p:txBody>
      </p:sp>
      <p:pic>
        <p:nvPicPr>
          <p:cNvPr id="9218" name="Picture 2" descr="18 GIFs To Satisfy Your Sweet Tooth">
            <a:extLst>
              <a:ext uri="{FF2B5EF4-FFF2-40B4-BE49-F238E27FC236}">
                <a16:creationId xmlns:a16="http://schemas.microsoft.com/office/drawing/2014/main" id="{D7BEC98E-0244-530A-6BFC-45717C08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812" y="4151869"/>
            <a:ext cx="4272196" cy="240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37854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1100</Words>
  <Application>Microsoft Macintosh PowerPoint</Application>
  <PresentationFormat>Widescreen</PresentationFormat>
  <Paragraphs>114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Grandview Display</vt:lpstr>
      <vt:lpstr>Times New Roman</vt:lpstr>
      <vt:lpstr>DashVTI</vt:lpstr>
      <vt:lpstr>Cooking with Eric 👨‍🍳 </vt:lpstr>
      <vt:lpstr>Appetizer – What is Explainable GenAI? 🤔</vt:lpstr>
      <vt:lpstr>🚨 Kitchen Rules 🚨 – Why GenXAI is important</vt:lpstr>
      <vt:lpstr>Ingredients – What Goes Into GenXAI 🥬🥩🥚</vt:lpstr>
      <vt:lpstr>Let’s Mix It All Together 🍲</vt:lpstr>
      <vt:lpstr>The Secret Recipe – Goals for GenXAI 🤫</vt:lpstr>
      <vt:lpstr>4 Ways to Cook GenXAI🍕🥗🍜🍪</vt:lpstr>
      <vt:lpstr>How to Serve 💁🏻‍♂️</vt:lpstr>
      <vt:lpstr>Final Touch &amp; Dessert 🍰</vt:lpstr>
      <vt:lpstr>Remember! </vt:lpstr>
      <vt:lpstr>Artist Statement</vt:lpstr>
      <vt:lpstr>Appendix – References 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Ortega Rodriguez</dc:creator>
  <cp:lastModifiedBy>Eric Ortega Rodriguez</cp:lastModifiedBy>
  <cp:revision>2</cp:revision>
  <dcterms:created xsi:type="dcterms:W3CDTF">2025-09-07T21:26:48Z</dcterms:created>
  <dcterms:modified xsi:type="dcterms:W3CDTF">2025-09-08T13:59:37Z</dcterms:modified>
</cp:coreProperties>
</file>